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72"/>
  </p:notesMasterIdLst>
  <p:handoutMasterIdLst>
    <p:handoutMasterId r:id="rId73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46" r:id="rId14"/>
    <p:sldId id="727" r:id="rId15"/>
    <p:sldId id="725" r:id="rId16"/>
    <p:sldId id="729" r:id="rId17"/>
    <p:sldId id="731" r:id="rId18"/>
    <p:sldId id="732" r:id="rId19"/>
    <p:sldId id="734" r:id="rId20"/>
    <p:sldId id="733" r:id="rId21"/>
    <p:sldId id="735" r:id="rId22"/>
    <p:sldId id="730" r:id="rId23"/>
    <p:sldId id="620" r:id="rId24"/>
    <p:sldId id="728" r:id="rId25"/>
    <p:sldId id="721" r:id="rId26"/>
    <p:sldId id="722" r:id="rId27"/>
    <p:sldId id="723" r:id="rId28"/>
    <p:sldId id="724" r:id="rId29"/>
    <p:sldId id="738" r:id="rId30"/>
    <p:sldId id="739" r:id="rId31"/>
    <p:sldId id="614" r:id="rId32"/>
    <p:sldId id="613" r:id="rId33"/>
    <p:sldId id="617" r:id="rId34"/>
    <p:sldId id="744" r:id="rId35"/>
    <p:sldId id="745" r:id="rId36"/>
    <p:sldId id="624" r:id="rId37"/>
    <p:sldId id="625" r:id="rId38"/>
    <p:sldId id="626" r:id="rId39"/>
    <p:sldId id="627" r:id="rId40"/>
    <p:sldId id="615" r:id="rId41"/>
    <p:sldId id="628" r:id="rId42"/>
    <p:sldId id="630" r:id="rId43"/>
    <p:sldId id="629" r:id="rId44"/>
    <p:sldId id="740" r:id="rId45"/>
    <p:sldId id="741" r:id="rId46"/>
    <p:sldId id="742" r:id="rId47"/>
    <p:sldId id="743" r:id="rId48"/>
    <p:sldId id="587" r:id="rId49"/>
    <p:sldId id="493" r:id="rId50"/>
    <p:sldId id="558" r:id="rId51"/>
    <p:sldId id="559" r:id="rId52"/>
    <p:sldId id="561" r:id="rId53"/>
    <p:sldId id="565" r:id="rId54"/>
    <p:sldId id="567" r:id="rId55"/>
    <p:sldId id="568" r:id="rId56"/>
    <p:sldId id="569" r:id="rId57"/>
    <p:sldId id="570" r:id="rId58"/>
    <p:sldId id="582" r:id="rId59"/>
    <p:sldId id="572" r:id="rId60"/>
    <p:sldId id="583" r:id="rId61"/>
    <p:sldId id="621" r:id="rId62"/>
    <p:sldId id="622" r:id="rId63"/>
    <p:sldId id="573" r:id="rId64"/>
    <p:sldId id="574" r:id="rId65"/>
    <p:sldId id="578" r:id="rId66"/>
    <p:sldId id="579" r:id="rId67"/>
    <p:sldId id="580" r:id="rId68"/>
    <p:sldId id="575" r:id="rId69"/>
    <p:sldId id="576" r:id="rId70"/>
    <p:sldId id="577" r:id="rId71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 autoAdjust="0"/>
    <p:restoredTop sz="95019"/>
  </p:normalViewPr>
  <p:slideViewPr>
    <p:cSldViewPr snapToGrid="0">
      <p:cViewPr varScale="1">
        <p:scale>
          <a:sx n="133" d="100"/>
          <a:sy n="133" d="100"/>
        </p:scale>
        <p:origin x="101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E53E67C-FCFB-4F13-8CBB-1127B4C13A40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52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BBE84E6-1030-4E71-A480-459FEB5442FA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13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2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0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83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D2D7B1-1A2C-4053-9490-F532F53EA153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7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3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8DD945-1AF6-4F34-8499-591BE6F82CEE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9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06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A56FF4-B6B8-4688-9561-C26BF64BC76F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07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58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00A44-0106-460D-B45C-2070B5E75868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911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1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6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C2C90F-436A-4522-B481-DBDD787BBBF3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9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A942D4A-B74B-40EA-88B4-8F8BF24C1E9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EB747AC-FB42-4DC4-B31C-EE9CB24A29EE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1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A44ED4-B2FC-40BF-A198-3F0A4D392333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50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59E832-D1B4-4B79-B5B5-AD6B56457876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9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7F65023-7BF7-4AE6-B04A-26C85E6D5137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596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6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2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84981A-35CD-4FD1-A94C-6DDC9FD83C1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01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1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5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7523C-A454-4CA2-BF9A-C164394112B6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02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2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2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471F53E-E72C-4A35-B7F3-C431C2E3162F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2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9144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235200" y="64770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© Lethbridge/Laganière 2012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9: Architecting and designing software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06A57-500D-452F-A13A-FA1651694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8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7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102290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FB09-CE92-A90F-69B5-7773710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– Types of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8144-43F2-48B0-B8E0-0073E975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B93F-E7AB-9182-10F8-4BA3E7847BDC}"/>
              </a:ext>
            </a:extLst>
          </p:cNvPr>
          <p:cNvSpPr txBox="1"/>
          <p:nvPr/>
        </p:nvSpPr>
        <p:spPr>
          <a:xfrm>
            <a:off x="1001027" y="1327639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E65A-8B0D-E091-E2CF-13004586D95E}"/>
              </a:ext>
            </a:extLst>
          </p:cNvPr>
          <p:cNvSpPr txBox="1"/>
          <p:nvPr/>
        </p:nvSpPr>
        <p:spPr>
          <a:xfrm>
            <a:off x="7939237" y="1355956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522-AA70-1F9A-50A6-9CAC5E3EEB0A}"/>
              </a:ext>
            </a:extLst>
          </p:cNvPr>
          <p:cNvSpPr txBox="1"/>
          <p:nvPr/>
        </p:nvSpPr>
        <p:spPr>
          <a:xfrm>
            <a:off x="4599271" y="1576939"/>
            <a:ext cx="250171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ARCHITECT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D8B2E-773A-366D-8A85-F9BB4E5ADCEA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3352953" y="1748460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610362-3B2C-C8C3-943B-2A43ECD87A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100981" y="1748461"/>
            <a:ext cx="838256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27CDCA-F9EC-AE69-94B2-5DEBE98298F1}"/>
              </a:ext>
            </a:extLst>
          </p:cNvPr>
          <p:cNvSpPr txBox="1"/>
          <p:nvPr/>
        </p:nvSpPr>
        <p:spPr>
          <a:xfrm>
            <a:off x="855044" y="4031357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E675-C181-327F-3674-E597AA241CB4}"/>
              </a:ext>
            </a:extLst>
          </p:cNvPr>
          <p:cNvSpPr txBox="1"/>
          <p:nvPr/>
        </p:nvSpPr>
        <p:spPr>
          <a:xfrm>
            <a:off x="7793254" y="4059674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711B-7771-355A-CDBF-4350ECAF3039}"/>
              </a:ext>
            </a:extLst>
          </p:cNvPr>
          <p:cNvSpPr txBox="1"/>
          <p:nvPr/>
        </p:nvSpPr>
        <p:spPr>
          <a:xfrm>
            <a:off x="4453288" y="4280657"/>
            <a:ext cx="287155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Wikipedia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6241C-D94A-A2BC-99D7-F74A18D8978F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3206970" y="4452178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6B52B-94CB-AC77-0A05-56FBA7D8880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4843" y="4452179"/>
            <a:ext cx="468411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8F7DC9-03A4-DE07-6815-AA4870259D38}"/>
              </a:ext>
            </a:extLst>
          </p:cNvPr>
          <p:cNvSpPr txBox="1"/>
          <p:nvPr/>
        </p:nvSpPr>
        <p:spPr>
          <a:xfrm>
            <a:off x="3726624" y="4308972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ABCC-A0EB-1480-A860-077650C196C3}"/>
              </a:ext>
            </a:extLst>
          </p:cNvPr>
          <p:cNvSpPr txBox="1"/>
          <p:nvPr/>
        </p:nvSpPr>
        <p:spPr>
          <a:xfrm>
            <a:off x="4749055" y="4778816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FD338-A559-BE78-14E6-75DEE4762673}"/>
              </a:ext>
            </a:extLst>
          </p:cNvPr>
          <p:cNvSpPr txBox="1"/>
          <p:nvPr/>
        </p:nvSpPr>
        <p:spPr>
          <a:xfrm>
            <a:off x="855044" y="5496265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C4151-23A4-469F-FE00-A1FFE81F5AAE}"/>
              </a:ext>
            </a:extLst>
          </p:cNvPr>
          <p:cNvSpPr txBox="1"/>
          <p:nvPr/>
        </p:nvSpPr>
        <p:spPr>
          <a:xfrm>
            <a:off x="7793254" y="5524582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F4B2-2105-6950-248A-E69DEDA9CBD9}"/>
              </a:ext>
            </a:extLst>
          </p:cNvPr>
          <p:cNvSpPr txBox="1"/>
          <p:nvPr/>
        </p:nvSpPr>
        <p:spPr>
          <a:xfrm>
            <a:off x="4453288" y="5745565"/>
            <a:ext cx="223240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B7A59-E9B5-02E4-7174-4232C2FF4F07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 flipV="1">
            <a:off x="3206970" y="5917086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D2298-64BF-85B8-9AB6-44B8B829F63B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6685694" y="5917087"/>
            <a:ext cx="1107560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F75D44-43AD-FE83-9843-E5D180C4236C}"/>
              </a:ext>
            </a:extLst>
          </p:cNvPr>
          <p:cNvSpPr txBox="1"/>
          <p:nvPr/>
        </p:nvSpPr>
        <p:spPr>
          <a:xfrm>
            <a:off x="3726624" y="5773880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C2936-1155-E210-E267-EA4FCB4F7ABE}"/>
              </a:ext>
            </a:extLst>
          </p:cNvPr>
          <p:cNvSpPr txBox="1"/>
          <p:nvPr/>
        </p:nvSpPr>
        <p:spPr>
          <a:xfrm>
            <a:off x="4599271" y="6243724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F3CFB-8026-4EC4-936C-C0A5D3FC20C3}"/>
              </a:ext>
            </a:extLst>
          </p:cNvPr>
          <p:cNvSpPr txBox="1"/>
          <p:nvPr/>
        </p:nvSpPr>
        <p:spPr>
          <a:xfrm>
            <a:off x="7100981" y="5772319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713D9-B93F-EE21-CB11-A43ABB08B4A4}"/>
              </a:ext>
            </a:extLst>
          </p:cNvPr>
          <p:cNvSpPr txBox="1"/>
          <p:nvPr/>
        </p:nvSpPr>
        <p:spPr>
          <a:xfrm>
            <a:off x="1001027" y="2203253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15E42-A639-F1B4-17C5-7AC3B123F328}"/>
              </a:ext>
            </a:extLst>
          </p:cNvPr>
          <p:cNvSpPr txBox="1"/>
          <p:nvPr/>
        </p:nvSpPr>
        <p:spPr>
          <a:xfrm>
            <a:off x="7939237" y="2231570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0513A-FC22-B39B-186D-0BC35403AFEB}"/>
              </a:ext>
            </a:extLst>
          </p:cNvPr>
          <p:cNvSpPr txBox="1"/>
          <p:nvPr/>
        </p:nvSpPr>
        <p:spPr>
          <a:xfrm>
            <a:off x="4218609" y="2452552"/>
            <a:ext cx="280532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in Training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56AB88-E7C8-2009-8EC7-C6CC4B328309}"/>
              </a:ext>
            </a:extLst>
          </p:cNvPr>
          <p:cNvCxnSpPr>
            <a:stCxn id="31" idx="1"/>
            <a:endCxn id="29" idx="3"/>
          </p:cNvCxnSpPr>
          <p:nvPr/>
        </p:nvCxnSpPr>
        <p:spPr>
          <a:xfrm flipH="1">
            <a:off x="3352953" y="2624074"/>
            <a:ext cx="86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D2AAFF-2B67-86DD-CC97-646225E71874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7023929" y="2624074"/>
            <a:ext cx="915308" cy="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243D3E-5CFF-8D1D-6E10-95E9B6D5D268}"/>
              </a:ext>
            </a:extLst>
          </p:cNvPr>
          <p:cNvSpPr txBox="1"/>
          <p:nvPr/>
        </p:nvSpPr>
        <p:spPr>
          <a:xfrm>
            <a:off x="7216180" y="2501022"/>
            <a:ext cx="24878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03C35-6560-6918-8298-5D64160A26EE}"/>
              </a:ext>
            </a:extLst>
          </p:cNvPr>
          <p:cNvSpPr txBox="1"/>
          <p:nvPr/>
        </p:nvSpPr>
        <p:spPr>
          <a:xfrm>
            <a:off x="6644648" y="2892242"/>
            <a:ext cx="1633781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Skills</a:t>
            </a:r>
            <a:br>
              <a:rPr lang="en-US" dirty="0"/>
            </a:br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23553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0992" y="1236009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 Model-View-Controller (MVC)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Architectures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“style”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787065" y="4077268"/>
            <a:ext cx="17748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”Do Something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8" y="3860948"/>
            <a:ext cx="1173613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47" y="1668047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1490472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9955342" y="1739001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3532632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5426531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320430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2923032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5369052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7784592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6337D6-58AE-4340-93EA-A787BD79F6F7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9339072" y="1910522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995754-F635-5634-D8B0-6EDE8ACB4460}"/>
              </a:ext>
            </a:extLst>
          </p:cNvPr>
          <p:cNvSpPr txBox="1"/>
          <p:nvPr/>
        </p:nvSpPr>
        <p:spPr>
          <a:xfrm>
            <a:off x="9973630" y="2976489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01642-FD9C-112D-CA4E-8F550DD8AF6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357360" y="3148010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697480" y="564789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is a design activity</a:t>
            </a:r>
          </a:p>
        </p:txBody>
      </p:sp>
      <p:sp>
        <p:nvSpPr>
          <p:cNvPr id="475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589532" y="2063066"/>
            <a:ext cx="8805672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Manage complexity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Validation of delivered software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Simplify future maintenance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 mechanism for communication between domain experts and technical professionals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Visualization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project team members to work concurrently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Partitioning the work effort with limited overlap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Example:  Concurrently developing test cases while the code is being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505968" y="1289734"/>
            <a:ext cx="10972800" cy="59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software design is not necessary for trivial systems, but for large systems a design based on a strong software architecture is essential.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923CB5E-EC5C-6C33-B12C-2AEFA220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68" y="5568266"/>
            <a:ext cx="109728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foundational understanding of software architecture patterns and styles is important, but structuring the architecture is a design activity and not a </a:t>
            </a:r>
            <a:r>
              <a:rPr lang="en-US" b="1" dirty="0" err="1">
                <a:latin typeface="+mn-lt"/>
              </a:rPr>
              <a:t>leggo</a:t>
            </a:r>
            <a:r>
              <a:rPr lang="en-US" b="1" dirty="0">
                <a:latin typeface="+mn-lt"/>
              </a:rPr>
              <a:t>-block or paint by numbers activity</a:t>
            </a:r>
          </a:p>
        </p:txBody>
      </p:sp>
    </p:spTree>
    <p:extLst>
      <p:ext uri="{BB962C8B-B14F-4D97-AF65-F5344CB8AC3E}">
        <p14:creationId xmlns:p14="http://schemas.microsoft.com/office/powerpoint/2010/main" val="17521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CC8E2-019F-D646-B49C-7588E6FAB530}" type="slidenum">
              <a:rPr lang="en-US"/>
              <a:pPr/>
              <a:t>49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design so hard…</a:t>
            </a:r>
          </a:p>
        </p:txBody>
      </p:sp>
      <p:sp>
        <p:nvSpPr>
          <p:cNvPr id="481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Software design can</a:t>
            </a:r>
            <a:r>
              <a:rPr lang="en-US" sz="2800" dirty="0">
                <a:latin typeface="Arial"/>
              </a:rPr>
              <a:t>’</a:t>
            </a:r>
            <a:r>
              <a:rPr lang="en-US" sz="2800" dirty="0"/>
              <a:t>t be taught, but principles of good design can</a:t>
            </a:r>
          </a:p>
          <a:p>
            <a:r>
              <a:rPr lang="en-US" sz="2800" dirty="0"/>
              <a:t>There are degrees of good and bad design, but its hard to say if a design is correct or not</a:t>
            </a:r>
          </a:p>
          <a:p>
            <a:r>
              <a:rPr lang="en-US" sz="2800" dirty="0"/>
              <a:t>The underlying assumptions and requirements that support the design change</a:t>
            </a:r>
          </a:p>
          <a:p>
            <a:r>
              <a:rPr lang="en-US" sz="2800" dirty="0"/>
              <a:t>A design is like wine, it takes a long time to see if it is good or not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026" name="Picture 2" descr="The Software Architect Elevator: Redefining the Architect's Role in the Digital Enterprise">
            <a:extLst>
              <a:ext uri="{FF2B5EF4-FFF2-40B4-BE49-F238E27FC236}">
                <a16:creationId xmlns:a16="http://schemas.microsoft.com/office/drawing/2014/main" id="{A634998A-FFF7-85AE-5A36-A052A2BB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47" y="2306170"/>
            <a:ext cx="1497106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8A12ADE-2146-4B24-88D9-621D9638745E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The Process of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676400"/>
            <a:ext cx="9924288" cy="4114800"/>
          </a:xfrm>
        </p:spPr>
        <p:txBody>
          <a:bodyPr/>
          <a:lstStyle/>
          <a:p>
            <a:pPr marL="0" indent="0"/>
            <a:r>
              <a:rPr lang="en-GB" altLang="en-US" sz="2800" dirty="0"/>
              <a:t>Definition: </a:t>
            </a:r>
          </a:p>
          <a:p>
            <a:pPr lvl="1"/>
            <a:r>
              <a:rPr lang="en-GB" altLang="en-US" sz="2400" i="1" dirty="0"/>
              <a:t>Design</a:t>
            </a:r>
            <a:r>
              <a:rPr lang="en-GB" altLang="en-US" sz="2400" dirty="0"/>
              <a:t> is a problem-solving process whose objective is to find and describe a way:</a:t>
            </a:r>
          </a:p>
          <a:p>
            <a:pPr lvl="2"/>
            <a:r>
              <a:rPr lang="en-GB" altLang="en-US" sz="2000" dirty="0"/>
              <a:t>To implement the system’s </a:t>
            </a:r>
            <a:r>
              <a:rPr lang="en-GB" altLang="en-US" sz="2000" i="1" dirty="0"/>
              <a:t>functional requirements</a:t>
            </a:r>
            <a:r>
              <a:rPr lang="en-GB" altLang="en-US" sz="2000" dirty="0"/>
              <a:t>...</a:t>
            </a:r>
          </a:p>
          <a:p>
            <a:pPr lvl="2"/>
            <a:r>
              <a:rPr lang="en-GB" altLang="en-US" sz="2000" dirty="0"/>
              <a:t>While respecting the constraints imposed by the </a:t>
            </a:r>
            <a:r>
              <a:rPr lang="en-GB" altLang="en-US" sz="2000" i="1" dirty="0"/>
              <a:t>quality, platform and process requirements...</a:t>
            </a:r>
            <a:endParaRPr lang="en-GB" altLang="en-US" sz="2000" dirty="0"/>
          </a:p>
          <a:p>
            <a:pPr lvl="3"/>
            <a:r>
              <a:rPr lang="en-GB" altLang="en-US" sz="1800" dirty="0"/>
              <a:t>including the budget</a:t>
            </a:r>
          </a:p>
          <a:p>
            <a:pPr lvl="2"/>
            <a:r>
              <a:rPr lang="en-GB" altLang="en-US" sz="2000" dirty="0"/>
              <a:t>And while adhering to general principles of </a:t>
            </a:r>
            <a:r>
              <a:rPr lang="en-GB" altLang="en-US" sz="2000" i="1" dirty="0"/>
              <a:t>good quality</a:t>
            </a:r>
            <a:r>
              <a:rPr lang="en-US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727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649510-1FBB-4F94-A69A-C30B08400F5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+mj-ea"/>
                <a:cs typeface="Times" charset="0"/>
              </a:rPr>
              <a:t>Design as a series of decisions</a:t>
            </a:r>
            <a:r>
              <a:rPr lang="en-US">
                <a:ea typeface="+mj-ea"/>
                <a:cs typeface="+mj-cs"/>
              </a:rPr>
              <a:t> 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7968"/>
            <a:ext cx="10972800" cy="4516423"/>
          </a:xfrm>
        </p:spPr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A designer is faced with a series of </a:t>
            </a:r>
            <a:r>
              <a:rPr lang="en-GB" sz="2400" i="1" dirty="0">
                <a:cs typeface="Times" charset="0"/>
              </a:rPr>
              <a:t>design issues</a:t>
            </a:r>
            <a:r>
              <a:rPr lang="en-GB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These are sub-problems of the overall design problem.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Each issue normally has several alternative solutions: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design </a:t>
            </a:r>
            <a:r>
              <a:rPr lang="en-GB" i="1" dirty="0">
                <a:cs typeface="Times" charset="0"/>
              </a:rPr>
              <a:t>options</a:t>
            </a:r>
            <a:r>
              <a:rPr lang="en-GB" dirty="0">
                <a:cs typeface="Times" charset="0"/>
              </a:rPr>
              <a:t>.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 designer makes a </a:t>
            </a:r>
            <a:r>
              <a:rPr lang="en-GB" sz="2000" i="1" dirty="0">
                <a:cs typeface="Times" charset="0"/>
              </a:rPr>
              <a:t>design decision</a:t>
            </a:r>
            <a:r>
              <a:rPr lang="en-GB" sz="2000" dirty="0">
                <a:cs typeface="Times" charset="0"/>
              </a:rPr>
              <a:t> to resolve each issue.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This process involves choosing the best option from among the alternatives. </a:t>
            </a:r>
          </a:p>
          <a:p>
            <a:pPr marL="0" indent="0"/>
            <a:r>
              <a:rPr lang="en-GB" altLang="en-US" dirty="0"/>
              <a:t>To make each design decision, the software architect uses:</a:t>
            </a:r>
          </a:p>
          <a:p>
            <a:pPr lvl="1"/>
            <a:r>
              <a:rPr lang="en-GB" altLang="en-US" dirty="0"/>
              <a:t>Knowledge of</a:t>
            </a:r>
          </a:p>
          <a:p>
            <a:pPr lvl="2"/>
            <a:r>
              <a:rPr lang="en-GB" altLang="en-US" dirty="0"/>
              <a:t>the requirements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the design as created so far</a:t>
            </a:r>
          </a:p>
          <a:p>
            <a:pPr lvl="2"/>
            <a:r>
              <a:rPr lang="en-GB" altLang="en-US" dirty="0"/>
              <a:t>the technology available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software design principles and ‘best practices’</a:t>
            </a:r>
            <a:r>
              <a:rPr lang="en-US" altLang="ja-JP" dirty="0"/>
              <a:t> </a:t>
            </a:r>
          </a:p>
          <a:p>
            <a:pPr lvl="2"/>
            <a:r>
              <a:rPr lang="en-GB" altLang="en-US" dirty="0"/>
              <a:t>what has worked well in the past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GB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8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/>
              <a:t>© Lethbridge/Laganière 2012</a:t>
            </a:r>
            <a:endParaRPr lang="en-US" alt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85088" y="1676400"/>
            <a:ext cx="8897112" cy="4800600"/>
          </a:xfrm>
        </p:spPr>
        <p:txBody>
          <a:bodyPr/>
          <a:lstStyle/>
          <a:p>
            <a:pPr marL="0" indent="0">
              <a:defRPr/>
            </a:pPr>
            <a:r>
              <a:rPr lang="en-GB" sz="2000" dirty="0">
                <a:cs typeface="Times" charset="0"/>
              </a:rPr>
              <a:t>The space of possible designs that could be achieved by choosing different sets of alternatives is often called the </a:t>
            </a:r>
            <a:r>
              <a:rPr lang="en-GB" sz="2000" i="1" dirty="0">
                <a:cs typeface="Times" charset="0"/>
              </a:rPr>
              <a:t>design space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For example:</a:t>
            </a:r>
          </a:p>
          <a:p>
            <a:pPr marL="0" indent="0">
              <a:defRPr/>
            </a:pPr>
            <a:endParaRPr lang="en-US" sz="2000" dirty="0"/>
          </a:p>
          <a:p>
            <a:pPr marL="0" indent="0">
              <a:defRPr/>
            </a:pPr>
            <a:endParaRPr lang="en-US" sz="2000" dirty="0"/>
          </a:p>
        </p:txBody>
      </p:sp>
      <p:pic>
        <p:nvPicPr>
          <p:cNvPr id="40142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3174206"/>
            <a:ext cx="7010400" cy="2354263"/>
          </a:xfrm>
        </p:spPr>
      </p:pic>
    </p:spTree>
    <p:extLst>
      <p:ext uri="{BB962C8B-B14F-4D97-AF65-F5344CB8AC3E}">
        <p14:creationId xmlns:p14="http://schemas.microsoft.com/office/powerpoint/2010/main" val="2887192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B72BAD2-FCBC-44D1-83B9-B44B822964F6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UML diagram of system parts and their relationships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0654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286001"/>
            <a:ext cx="8077200" cy="1984375"/>
          </a:xfrm>
        </p:spPr>
      </p:pic>
    </p:spTree>
    <p:extLst>
      <p:ext uri="{BB962C8B-B14F-4D97-AF65-F5344CB8AC3E}">
        <p14:creationId xmlns:p14="http://schemas.microsoft.com/office/powerpoint/2010/main" val="4027306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FBBA74-8696-48C0-A5FC-5F120DF6C844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Principles Leading to Good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768" y="1121664"/>
            <a:ext cx="9439656" cy="4114800"/>
          </a:xfrm>
        </p:spPr>
        <p:txBody>
          <a:bodyPr/>
          <a:lstStyle/>
          <a:p>
            <a:pPr marL="0" indent="0">
              <a:defRPr/>
            </a:pPr>
            <a:r>
              <a:rPr lang="en-US" sz="2800" dirty="0"/>
              <a:t>Overall </a:t>
            </a:r>
            <a:r>
              <a:rPr lang="en-US" sz="2800" i="1" dirty="0"/>
              <a:t>goals</a:t>
            </a:r>
            <a:r>
              <a:rPr lang="en-US" sz="2800" dirty="0"/>
              <a:t> of good design: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profit / reducing cost / increasing revenue</a:t>
            </a:r>
            <a:r>
              <a:rPr lang="en-US" sz="2400" dirty="0"/>
              <a:t> / learning opportunity (e.g., open source)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Ensuring that we actually conform with the requirements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Accelerating development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qualities such as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Efficiency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Reliability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Maintainability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Reusability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76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F6B377-131C-4F98-AEA4-68325C4CE865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Divide and conquer</a:t>
            </a:r>
            <a:r>
              <a:rPr lang="en-US" dirty="0">
                <a:solidFill>
                  <a:srgbClr val="FF0000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Trying to deal with something big all at once is normally much harder than dealing with a series of smaller things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Separate people can work on each part</a:t>
            </a:r>
            <a:r>
              <a:rPr lang="en-US" sz="2400" dirty="0"/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An individual software engineer can specialize.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Each individual component is smaller, and therefore easier to understand</a:t>
            </a:r>
            <a:r>
              <a:rPr lang="en-US" sz="24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Parts can be replaced or changed without having to replace or extensively change other parts</a:t>
            </a:r>
            <a:r>
              <a:rPr lang="en-US" sz="2400" dirty="0">
                <a:cs typeface="Times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787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2F92BEB-3B59-4529-B7F9-B665305A16D4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Ways of dividing things up to manage complexity</a:t>
            </a: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525000" cy="4114800"/>
          </a:xfrm>
        </p:spPr>
        <p:txBody>
          <a:bodyPr/>
          <a:lstStyle/>
          <a:p>
            <a:pPr lvl="1">
              <a:defRPr/>
            </a:pPr>
            <a:r>
              <a:rPr lang="en-GB" sz="2000" dirty="0">
                <a:cs typeface="Times" charset="0"/>
              </a:rPr>
              <a:t>A distributed system is divided up into clients and servers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system is divided up into subsystems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subsystem can be divided up into one or more packages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package is divided up into classes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class is divided up into methods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>
              <a:defRPr/>
            </a:pPr>
            <a:r>
              <a:rPr lang="en-US" sz="2000" dirty="0"/>
              <a:t>Try to promote hierarchies </a:t>
            </a:r>
          </a:p>
        </p:txBody>
      </p:sp>
    </p:spTree>
    <p:extLst>
      <p:ext uri="{BB962C8B-B14F-4D97-AF65-F5344CB8AC3E}">
        <p14:creationId xmlns:p14="http://schemas.microsoft.com/office/powerpoint/2010/main" val="1618772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dirty="0">
                <a:ea typeface="+mn-ea"/>
                <a:cs typeface="Times" charset="0"/>
              </a:rPr>
              <a:t>A subsystem or module has high cohesion if it keeps together things that are related to each other, and keeps out other things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This makes the system as a whole easier to understand and change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 dirty="0">
                <a:ea typeface="+mn-ea"/>
                <a:cs typeface="Times" charset="0"/>
              </a:rPr>
              <a:t>Type of cohesion:</a:t>
            </a:r>
          </a:p>
          <a:p>
            <a:pPr lvl="2">
              <a:defRPr/>
            </a:pPr>
            <a:r>
              <a:rPr lang="en-US" dirty="0">
                <a:ea typeface="+mn-ea"/>
                <a:cs typeface="Times" charset="0"/>
              </a:rPr>
              <a:t>Functional, Layer, Communicational, Sequential, Procedural, Temporal, Utility </a:t>
            </a:r>
          </a:p>
        </p:txBody>
      </p:sp>
    </p:spTree>
    <p:extLst>
      <p:ext uri="{BB962C8B-B14F-4D97-AF65-F5344CB8AC3E}">
        <p14:creationId xmlns:p14="http://schemas.microsoft.com/office/powerpoint/2010/main" val="319458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4176"/>
              </p:ext>
            </p:extLst>
          </p:nvPr>
        </p:nvGraphicFramePr>
        <p:xfrm>
          <a:off x="609600" y="1600200"/>
          <a:ext cx="10972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Keeps all code that computes</a:t>
                      </a:r>
                      <a:r>
                        <a:rPr lang="en-US" baseline="0" dirty="0"/>
                        <a:t> a particular result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Facilities</a:t>
                      </a:r>
                      <a:r>
                        <a:rPr lang="en-US" baseline="0" dirty="0"/>
                        <a:t> for accessing related services are kept together.  Hierarchical, you can access layers below but not above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that access</a:t>
                      </a:r>
                      <a:r>
                        <a:rPr lang="en-US" baseline="0" dirty="0"/>
                        <a:t> or manipulate certain data are kept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Sequential and Procedural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Procedures</a:t>
                      </a:r>
                      <a:r>
                        <a:rPr lang="en-US" baseline="0" dirty="0"/>
                        <a:t> where one provides input to the next are kept together in a common module. Also p</a:t>
                      </a:r>
                      <a:r>
                        <a:rPr lang="en-US" dirty="0"/>
                        <a:t>rocedures that are used one after the next are kept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  <a:r>
                        <a:rPr lang="en-US" baseline="0" dirty="0"/>
                        <a:t> that are performed at the same phase of execution are kept together (e.g., Initialization)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related semantic</a:t>
                      </a:r>
                      <a:r>
                        <a:rPr lang="en-US" baseline="0" dirty="0"/>
                        <a:t> things together, e.g., </a:t>
                      </a:r>
                      <a:r>
                        <a:rPr lang="en-US" baseline="0" dirty="0" err="1"/>
                        <a:t>java.lang.math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8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B1FE5F-105E-435C-9FAA-B3E308AEE73E}" type="slidenum">
              <a:rPr lang="en-US" altLang="en-US" sz="1400" b="0"/>
              <a:pPr>
                <a:spcBef>
                  <a:spcPct val="0"/>
                </a:spcBef>
              </a:pPr>
              <a:t>59</a:t>
            </a:fld>
            <a:endParaRPr lang="en-US" altLang="en-US" sz="1400" b="0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3: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Times" charset="0"/>
              </a:rPr>
              <a:t> 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sz="2400" i="1" dirty="0">
                <a:cs typeface="Times" charset="0"/>
              </a:rPr>
              <a:t>Coupling</a:t>
            </a:r>
            <a:r>
              <a:rPr lang="en-GB" sz="2400" dirty="0">
                <a:cs typeface="Times" charset="0"/>
              </a:rPr>
              <a:t> occurs when there are </a:t>
            </a:r>
            <a:r>
              <a:rPr lang="en-GB" sz="2400" i="1" dirty="0">
                <a:cs typeface="Times" charset="0"/>
              </a:rPr>
              <a:t>interdependencies</a:t>
            </a:r>
            <a:r>
              <a:rPr lang="en-GB" sz="2400" dirty="0">
                <a:cs typeface="Times" charset="0"/>
              </a:rPr>
              <a:t> between one module and another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When interdependencies exist, changes in one place will require changes somewhere else</a:t>
            </a:r>
            <a:r>
              <a:rPr lang="en-US" sz="20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network of interdependencies makes it hard to see at a glance how some component works.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Type of coupling: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Content, Common, Control, Stamp, Data, Routine Call, Type use, Inclusion/Import, External </a:t>
            </a:r>
            <a:endParaRPr lang="en-GB" dirty="0">
              <a:cs typeface="Times" charset="0"/>
            </a:endParaRPr>
          </a:p>
        </p:txBody>
      </p:sp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48250"/>
            <a:ext cx="32004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60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Code Level Things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3458"/>
              </p:ext>
            </p:extLst>
          </p:nvPr>
        </p:nvGraphicFramePr>
        <p:xfrm>
          <a:off x="469392" y="1485900"/>
          <a:ext cx="1125321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module modifies internal data of another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r>
                        <a:rPr lang="en-US" baseline="0" dirty="0"/>
                        <a:t> based on a global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is passed</a:t>
                      </a:r>
                      <a:r>
                        <a:rPr lang="en-US" baseline="0" dirty="0"/>
                        <a:t> as an argument that controls the behavior of the </a:t>
                      </a:r>
                      <a:r>
                        <a:rPr lang="en-US" baseline="0" dirty="0" err="1"/>
                        <a:t>callee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e.g</a:t>
                      </a:r>
                      <a:r>
                        <a:rPr lang="en-US" baseline="0" dirty="0"/>
                        <a:t>, (“</a:t>
                      </a:r>
                      <a:r>
                        <a:rPr lang="en-US" baseline="0" dirty="0" err="1"/>
                        <a:t>CustomerArrived</a:t>
                      </a:r>
                      <a:r>
                        <a:rPr lang="en-US" baseline="0" dirty="0"/>
                        <a:t>” passed as an </a:t>
                      </a:r>
                      <a:r>
                        <a:rPr lang="en-US" baseline="0" dirty="0" err="1"/>
                        <a:t>arg</a:t>
                      </a:r>
                      <a:r>
                        <a:rPr lang="en-US" baseline="0" dirty="0"/>
                        <a:t> that is then processed by a switch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Using</a:t>
                      </a:r>
                      <a:r>
                        <a:rPr lang="en-US" baseline="0" dirty="0"/>
                        <a:t> custom types as arguments to a method or function.  Couples class dependencies – very common in OO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 method calls a method in another</a:t>
                      </a:r>
                      <a:r>
                        <a:rPr lang="en-US" baseline="0" dirty="0"/>
                        <a:t> class or package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uses a type defined in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Inclusion</a:t>
                      </a:r>
                      <a:r>
                        <a:rPr lang="en-US" baseline="0" dirty="0"/>
                        <a:t> / 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imports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a module</a:t>
                      </a:r>
                      <a:r>
                        <a:rPr lang="en-US" baseline="0" dirty="0"/>
                        <a:t> has an external dependency on things like an operating system, shared library or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1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51644"/>
              </p:ext>
            </p:extLst>
          </p:nvPr>
        </p:nvGraphicFramePr>
        <p:xfrm>
          <a:off x="1676400" y="4014491"/>
          <a:ext cx="8839200" cy="25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multiple other components depend on a target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dependent a component is on other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 introduced by non-static timing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3979762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057400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057400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057400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657600" y="1654905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657600" y="2207355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657600" y="2112105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07911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07911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07911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579963" y="2112105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579963" y="1654905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592503" y="2245455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229600" y="1923534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23481" y="3009803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779862" y="2302605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395504" y="3006909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051885" y="2299711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436244" y="3197409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563240" y="3035546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02354" y="3547723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670140" y="1464406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593466" y="1502505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788224" y="2814482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273277" y="1257029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233796" y="1414605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10325" y="3581175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131444" y="2450210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03187" y="2407380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719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2783"/>
              </p:ext>
            </p:extLst>
          </p:nvPr>
        </p:nvGraphicFramePr>
        <p:xfrm>
          <a:off x="524256" y="4157945"/>
          <a:ext cx="11192256" cy="261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Pathologic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depends on the inner workings of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components share an externally imposed protocol or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passes information on another component on what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Components are bound to the same data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015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4055962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133600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133600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133600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733800" y="1799957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733800" y="2352407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733800" y="2257157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84111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84111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84111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656163" y="2257157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656163" y="1799957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668703" y="2390507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305800" y="2068586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99681" y="3154855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856062" y="2447657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471704" y="3151961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128085" y="2444763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512444" y="3342461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639440" y="3180598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78554" y="3692775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746340" y="1609458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669666" y="1647557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864424" y="2959534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349477" y="1402081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309996" y="1559657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86525" y="3726227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207644" y="2595262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79387" y="2552432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542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425298-8158-47ED-A301-EB3E7811FA95}" type="slidenum">
              <a:rPr lang="en-US" altLang="en-US" sz="1400" b="0"/>
              <a:pPr>
                <a:spcBef>
                  <a:spcPct val="0"/>
                </a:spcBef>
              </a:pPr>
              <a:t>63</a:t>
            </a:fld>
            <a:endParaRPr lang="en-US" altLang="en-US" sz="1400" b="0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4: </a:t>
            </a:r>
            <a:r>
              <a:rPr lang="en-CA" dirty="0">
                <a:solidFill>
                  <a:srgbClr val="FF0000"/>
                </a:solidFill>
                <a:ea typeface="+mj-ea"/>
                <a:cs typeface="Times" charset="0"/>
              </a:rPr>
              <a:t>Increase abstraction</a:t>
            </a:r>
            <a:endParaRPr lang="en-US" dirty="0">
              <a:solidFill>
                <a:srgbClr val="FF0000"/>
              </a:solidFill>
              <a:ea typeface="+mj-ea"/>
              <a:cs typeface="Times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Ensure that your designs allow you to hide or defer consideration of details, thus reducing complexity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good abstraction is said to provide </a:t>
            </a:r>
            <a:r>
              <a:rPr lang="en-GB" sz="2000" i="1" dirty="0">
                <a:cs typeface="Times" charset="0"/>
              </a:rPr>
              <a:t>information hiding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Abstractions allow you to understand the essence of a subsystem without having to know unnecessary details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Examples of abstractions: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Classes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UML associations</a:t>
            </a:r>
            <a:r>
              <a:rPr lang="en-US" dirty="0">
                <a:cs typeface="Times" charset="0"/>
              </a:rPr>
              <a:t> 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Interfaces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State machines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Domain specific languages (DSLs)</a:t>
            </a:r>
            <a:endParaRPr lang="en-US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1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5D1BE6-0338-4208-8785-804220766214}" type="slidenum">
              <a:rPr lang="en-US" altLang="en-US" sz="1400" b="0"/>
              <a:pPr>
                <a:spcBef>
                  <a:spcPct val="0"/>
                </a:spcBef>
              </a:pPr>
              <a:t>64</a:t>
            </a:fld>
            <a:endParaRPr lang="en-US" altLang="en-US" sz="1400" b="0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5: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reusability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US" dirty="0">
                <a:ea typeface="+mn-ea"/>
                <a:cs typeface="Times" charset="0"/>
              </a:rPr>
              <a:t>D</a:t>
            </a:r>
            <a:r>
              <a:rPr lang="en-GB" dirty="0" err="1">
                <a:ea typeface="+mn-ea"/>
                <a:cs typeface="Times" charset="0"/>
              </a:rPr>
              <a:t>esign</a:t>
            </a:r>
            <a:r>
              <a:rPr lang="en-US" dirty="0">
                <a:ea typeface="+mn-ea"/>
                <a:cs typeface="Times" charset="0"/>
              </a:rPr>
              <a:t> the</a:t>
            </a:r>
            <a:r>
              <a:rPr lang="en-GB" dirty="0">
                <a:ea typeface="+mn-ea"/>
                <a:cs typeface="Times" charset="0"/>
              </a:rPr>
              <a:t> various aspects of your system so that they can be used again in other contexts</a:t>
            </a:r>
            <a:r>
              <a:rPr lang="en-US" dirty="0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Generalize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Follow the preceding three design principles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Design your system to contain hooks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Simplify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  <a:endParaRPr lang="en-GB" dirty="0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14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B8AF8D-4EC5-4EFE-A0B8-D7CFF1EA1FF2}" type="slidenum">
              <a:rPr lang="en-US" altLang="en-US" sz="1400" b="0"/>
              <a:pPr>
                <a:spcBef>
                  <a:spcPct val="0"/>
                </a:spcBef>
              </a:pPr>
              <a:t>65</a:t>
            </a:fld>
            <a:endParaRPr lang="en-US" altLang="en-US" sz="1400" b="0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6: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Reuse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Design with reuse is complementary to design for reusability</a:t>
            </a:r>
            <a:r>
              <a:rPr lang="en-US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Actively reusing designs or code allows you to take advantage of the investment you or others have made in reusable components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  <a:p>
            <a:pPr lvl="2">
              <a:defRPr/>
            </a:pPr>
            <a:r>
              <a:rPr lang="en-GB" i="1">
                <a:ea typeface="+mn-ea"/>
                <a:cs typeface="Times" charset="0"/>
              </a:rPr>
              <a:t>Cloning</a:t>
            </a:r>
            <a:r>
              <a:rPr lang="en-GB">
                <a:ea typeface="+mn-ea"/>
                <a:cs typeface="Times" charset="0"/>
              </a:rPr>
              <a:t> should not be seen as a form of reuse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F514BD-8C52-460C-9CAA-8E3627F3193C}" type="slidenum">
              <a:rPr lang="en-US" altLang="en-US" sz="1400" b="0"/>
              <a:pPr>
                <a:spcBef>
                  <a:spcPct val="0"/>
                </a:spcBef>
              </a:pPr>
              <a:t>66</a:t>
            </a:fld>
            <a:endParaRPr lang="en-US" altLang="en-US" sz="1400" b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7: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flexibility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Actively anticipate changes that a design may have to undergo in the future, and prepare for them</a:t>
            </a:r>
            <a:r>
              <a:rPr lang="en-US" sz="28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Reduce coupling and increase cohesion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Create abstractions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Do not hard-code anything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 err="1">
                <a:cs typeface="Times" charset="0"/>
              </a:rPr>
              <a:t>Leav</a:t>
            </a:r>
            <a:r>
              <a:rPr lang="en-US" sz="2400" dirty="0">
                <a:cs typeface="Times" charset="0"/>
              </a:rPr>
              <a:t>e</a:t>
            </a:r>
            <a:r>
              <a:rPr lang="en-GB" sz="2400" dirty="0">
                <a:cs typeface="Times" charset="0"/>
              </a:rPr>
              <a:t> all options open</a:t>
            </a:r>
            <a:endParaRPr lang="en-US" sz="2400" dirty="0">
              <a:cs typeface="Times" charset="0"/>
            </a:endParaRPr>
          </a:p>
          <a:p>
            <a:pPr lvl="2">
              <a:defRPr/>
            </a:pPr>
            <a:r>
              <a:rPr lang="en-US" sz="2000" dirty="0">
                <a:cs typeface="Times" charset="0"/>
              </a:rPr>
              <a:t>Do not restrict the options of people who have to modify the system later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Use reusable code and make code reusable</a:t>
            </a:r>
            <a:r>
              <a:rPr lang="en-US" sz="2400" dirty="0">
                <a:cs typeface="Times" charset="0"/>
              </a:rPr>
              <a:t> 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6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D5EA1-C3F8-43A8-A386-527018EAB568}" type="slidenum">
              <a:rPr lang="en-US" altLang="en-US" sz="1400" b="0"/>
              <a:pPr>
                <a:spcBef>
                  <a:spcPct val="0"/>
                </a:spcBef>
              </a:pPr>
              <a:t>67</a:t>
            </a:fld>
            <a:endParaRPr lang="en-US" altLang="en-US" sz="1400" b="0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8: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Anticipate obsolescence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21018"/>
            <a:ext cx="10972800" cy="4987629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r>
              <a:rPr lang="en-GB" sz="2400" dirty="0">
                <a:cs typeface="Times" charset="0"/>
              </a:rPr>
              <a:t>Plan for changes in the technology or environment so the software will continue to run or can be easily changed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early releases of technology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libraries that are specific to particular environments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undocumented features or little-used features of software libraries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or special hardware from companies that are less likely to provide long-term support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Use standard languages and technologies that are supported by multiple vendors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26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8C9815-E52D-48CB-9A0E-4C3E9A2572F5}" type="slidenum">
              <a:rPr lang="en-US" altLang="en-US" sz="1400" b="0"/>
              <a:pPr>
                <a:spcBef>
                  <a:spcPct val="0"/>
                </a:spcBef>
              </a:pPr>
              <a:t>68</a:t>
            </a:fld>
            <a:endParaRPr lang="en-US" altLang="en-US" sz="1400" b="0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9: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Portability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Have the software run on as many platforms as possible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Avoid the use of facilities that are specific to one particular environment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>
                <a:ea typeface="+mn-ea"/>
                <a:cs typeface="Times" charset="0"/>
              </a:rPr>
              <a:t>E.g. a library only available in Microsoft Windows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35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0DD07-F8FB-4AB6-879B-07E9D2562574}" type="slidenum">
              <a:rPr lang="en-US" altLang="en-US" sz="1400" b="0"/>
              <a:pPr>
                <a:spcBef>
                  <a:spcPct val="0"/>
                </a:spcBef>
              </a:pPr>
              <a:t>69</a:t>
            </a:fld>
            <a:endParaRPr lang="en-US" altLang="en-US" sz="1400" b="0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10: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Testability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136" y="1600200"/>
            <a:ext cx="9427464" cy="4114800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Take steps to make testing easier</a:t>
            </a:r>
            <a:r>
              <a:rPr lang="en-US" sz="2800" dirty="0">
                <a:cs typeface="Times" charset="0"/>
              </a:rPr>
              <a:t> </a:t>
            </a:r>
            <a:endParaRPr lang="en-GB" sz="2800" dirty="0">
              <a:cs typeface="Times" charset="0"/>
            </a:endParaRP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Design a program to automatically test the software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Use approaches like TDD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Ensure that all the functionality of the code can by driven by an external program, bypassing a graphical user interface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In Java, you can create a main() method in each class in order to exercise the other methods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Use </a:t>
            </a:r>
            <a:r>
              <a:rPr lang="en-US" sz="2400" dirty="0" err="1">
                <a:cs typeface="Times" charset="0"/>
              </a:rPr>
              <a:t>Junit</a:t>
            </a:r>
            <a:r>
              <a:rPr lang="en-US" sz="2400" dirty="0">
                <a:cs typeface="Times" charset="0"/>
              </a:rPr>
              <a:t> or similar frameworks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461577-9A3B-4B04-910F-6C365C49E3D7}" type="slidenum">
              <a:rPr lang="en-US" altLang="en-US" sz="1400" b="0"/>
              <a:pPr>
                <a:spcBef>
                  <a:spcPct val="0"/>
                </a:spcBef>
              </a:pPr>
              <a:t>70</a:t>
            </a:fld>
            <a:endParaRPr lang="en-US" altLang="en-US" sz="1400" b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defensively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Never trust how others will try to use a component you are designing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Handle all cases where other code might attempt to use your component inappropriately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Check that all of the inputs to your component are valid: the </a:t>
            </a:r>
            <a:r>
              <a:rPr lang="en-GB" i="1">
                <a:ea typeface="+mn-ea"/>
                <a:cs typeface="Times" charset="0"/>
              </a:rPr>
              <a:t>preconditions</a:t>
            </a:r>
          </a:p>
          <a:p>
            <a:pPr lvl="2">
              <a:defRPr/>
            </a:pPr>
            <a:r>
              <a:rPr lang="en-GB">
                <a:ea typeface="+mn-ea"/>
                <a:cs typeface="Times" charset="0"/>
              </a:rPr>
              <a:t>Unfortunately, over-zealous defensive design can result in unnecessarily</a:t>
            </a:r>
            <a:r>
              <a:rPr lang="en-US">
                <a:ea typeface="+mn-ea"/>
                <a:cs typeface="Times" charset="0"/>
              </a:rPr>
              <a:t> repetitive checking</a:t>
            </a:r>
            <a:endParaRPr 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9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148675" y="4128082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104" y="251556"/>
            <a:ext cx="11082527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Architecture &amp;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37737</TotalTime>
  <Words>4149</Words>
  <Application>Microsoft Macintosh PowerPoint</Application>
  <PresentationFormat>Widescreen</PresentationFormat>
  <Paragraphs>689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Comic Sans MS</vt:lpstr>
      <vt:lpstr>Helvetica</vt:lpstr>
      <vt:lpstr>Noto serif</vt:lpstr>
      <vt:lpstr>Tahoma</vt:lpstr>
      <vt:lpstr>Times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Architecture &amp; Design</vt:lpstr>
      <vt:lpstr>The structure of the source code should not be determined arbitrarily </vt:lpstr>
      <vt:lpstr>Starting with understanding the structure of the system</vt:lpstr>
      <vt:lpstr>Back to Architecture Basics</vt:lpstr>
      <vt:lpstr>DRAFT – Types of Architects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“style”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  <vt:lpstr>Architecture is a design activity</vt:lpstr>
      <vt:lpstr>Why is design so hard…</vt:lpstr>
      <vt:lpstr>The Process of Design </vt:lpstr>
      <vt:lpstr>Design as a series of decisions </vt:lpstr>
      <vt:lpstr>Design space</vt:lpstr>
      <vt:lpstr>UML diagram of system parts and their relationships</vt:lpstr>
      <vt:lpstr>Principles Leading to Good Design </vt:lpstr>
      <vt:lpstr>Design Principle 1: Divide and conquer </vt:lpstr>
      <vt:lpstr>Ways of dividing things up to manage complexity</vt:lpstr>
      <vt:lpstr>Design Principle 2: Increase cohesion where possible </vt:lpstr>
      <vt:lpstr>Design Principle 2: Increase cohesion where possible </vt:lpstr>
      <vt:lpstr>Design Principle 3: Reduce coupling where possible </vt:lpstr>
      <vt:lpstr>Design Principle 2: Reduce coupling where possible – Code Level Things </vt:lpstr>
      <vt:lpstr>Design Principle 2: Reduce coupling where possible – Architecture Things</vt:lpstr>
      <vt:lpstr>Design Principle 2: Reduce coupling where possible – Architecture Things</vt:lpstr>
      <vt:lpstr>Design Principle 4: Increase abstraction</vt:lpstr>
      <vt:lpstr>Design Principle 5: Increase reusability where possible</vt:lpstr>
      <vt:lpstr>Design Principle 6: Reuse where possible</vt:lpstr>
      <vt:lpstr>Design Principle 7: Design for flexibility </vt:lpstr>
      <vt:lpstr>Design Principle 8: Anticipate obsolescence </vt:lpstr>
      <vt:lpstr>Design Principle 9: Design for Portability </vt:lpstr>
      <vt:lpstr>Design Principle 10: Design for Testability </vt:lpstr>
      <vt:lpstr>Design Principle 11: Design defensively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807</cp:revision>
  <cp:lastPrinted>2022-04-16T18:39:41Z</cp:lastPrinted>
  <dcterms:created xsi:type="dcterms:W3CDTF">2000-03-07T00:57:40Z</dcterms:created>
  <dcterms:modified xsi:type="dcterms:W3CDTF">2022-04-23T18:26:39Z</dcterms:modified>
</cp:coreProperties>
</file>